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303" r:id="rId4"/>
    <p:sldId id="295" r:id="rId5"/>
    <p:sldId id="272" r:id="rId6"/>
    <p:sldId id="304" r:id="rId7"/>
    <p:sldId id="306" r:id="rId8"/>
    <p:sldId id="305" r:id="rId9"/>
    <p:sldId id="275" r:id="rId10"/>
    <p:sldId id="307" r:id="rId11"/>
    <p:sldId id="296" r:id="rId12"/>
    <p:sldId id="308" r:id="rId13"/>
    <p:sldId id="309" r:id="rId14"/>
    <p:sldId id="279" r:id="rId15"/>
    <p:sldId id="280" r:id="rId16"/>
    <p:sldId id="310" r:id="rId17"/>
    <p:sldId id="311" r:id="rId18"/>
    <p:sldId id="284" r:id="rId19"/>
    <p:sldId id="290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CC"/>
    <a:srgbClr val="FFCCFF"/>
    <a:srgbClr val="F18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0F363-31B3-4E3A-804C-987BB36A5591}" v="54" dt="2023-09-11T00:56:35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24" autoAdjust="0"/>
  </p:normalViewPr>
  <p:slideViewPr>
    <p:cSldViewPr snapToGrid="0">
      <p:cViewPr>
        <p:scale>
          <a:sx n="88" d="100"/>
          <a:sy n="88" d="100"/>
        </p:scale>
        <p:origin x="41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02E73-5F93-4687-8BFF-E118148C503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4811-67D0-45B8-946B-0D069DFCF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4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78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94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8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73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34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52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23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9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07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19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61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E1BBA-9641-4BAC-B531-2F16FE8A2F5E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EFC7-C206-4E95-82FF-228B6839C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タイトル 4"/>
          <p:cNvSpPr txBox="1">
            <a:spLocks noGrp="1"/>
          </p:cNvSpPr>
          <p:nvPr>
            <p:ph type="ctrTitle"/>
          </p:nvPr>
        </p:nvSpPr>
        <p:spPr>
          <a:xfrm>
            <a:off x="2528551" y="1966163"/>
            <a:ext cx="6641207" cy="25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3600" dirty="0"/>
              <a:t>　　　　　　  　</a:t>
            </a:r>
            <a:r>
              <a:rPr kumimoji="1" lang="ja-JP" altLang="en-US" sz="3600" b="1" dirty="0">
                <a:latin typeface="恋文ペン字" panose="02000609000000000000" pitchFamily="1" charset="-128"/>
                <a:ea typeface="恋文ペン字" panose="02000609000000000000" pitchFamily="1" charset="-128"/>
              </a:rPr>
              <a:t>第３回②</a:t>
            </a:r>
            <a:endParaRPr kumimoji="1" lang="en-US" altLang="ja-JP" sz="3600" b="1" dirty="0">
              <a:latin typeface="恋文ペン字" panose="02000609000000000000" pitchFamily="1" charset="-128"/>
              <a:ea typeface="恋文ペン字" panose="02000609000000000000" pitchFamily="1" charset="-128"/>
            </a:endParaRPr>
          </a:p>
          <a:p>
            <a:pPr algn="l">
              <a:lnSpc>
                <a:spcPct val="150000"/>
              </a:lnSpc>
            </a:pPr>
            <a:r>
              <a:rPr kumimoji="1" lang="en-US" altLang="ja-JP" sz="3600" b="1" dirty="0">
                <a:latin typeface="恋文ペン字" panose="02000609000000000000" pitchFamily="1" charset="-128"/>
                <a:ea typeface="恋文ペン字" panose="02000609000000000000" pitchFamily="1" charset="-128"/>
              </a:rPr>
              <a:t>『</a:t>
            </a:r>
            <a:r>
              <a:rPr kumimoji="1" lang="ja-JP" altLang="en-US" sz="3600" b="1" dirty="0">
                <a:latin typeface="恋文ペン字" panose="02000609000000000000" pitchFamily="1" charset="-128"/>
                <a:ea typeface="恋文ペン字" panose="02000609000000000000" pitchFamily="1" charset="-128"/>
              </a:rPr>
              <a:t>新・資産運用キホンの</a:t>
            </a:r>
            <a:r>
              <a:rPr lang="ja-JP" altLang="en-US" sz="3600" b="1" dirty="0">
                <a:latin typeface="恋文ペン字" panose="02000609000000000000" pitchFamily="1" charset="-128"/>
                <a:ea typeface="恋文ペン字" panose="02000609000000000000" pitchFamily="1" charset="-128"/>
              </a:rPr>
              <a:t>キ</a:t>
            </a:r>
            <a:r>
              <a:rPr lang="en-US" altLang="ja-JP" sz="3600" b="1" dirty="0">
                <a:latin typeface="恋文ペン字" panose="02000609000000000000" pitchFamily="1" charset="-128"/>
                <a:ea typeface="恋文ペン字" panose="02000609000000000000" pitchFamily="1" charset="-128"/>
              </a:rPr>
              <a:t>』</a:t>
            </a:r>
            <a:br>
              <a:rPr lang="en-US" altLang="ja-JP" sz="3600" b="1" dirty="0">
                <a:latin typeface="恋文ペン字" panose="02000609000000000000" pitchFamily="1" charset="-128"/>
                <a:ea typeface="恋文ペン字" panose="02000609000000000000" pitchFamily="1" charset="-128"/>
              </a:rPr>
            </a:br>
            <a:r>
              <a:rPr lang="ja-JP" altLang="en-US" sz="3600" b="1" dirty="0">
                <a:latin typeface="恋文ペン字" panose="02000609000000000000" pitchFamily="1" charset="-128"/>
                <a:ea typeface="恋文ペン字" panose="02000609000000000000" pitchFamily="1" charset="-128"/>
              </a:rPr>
              <a:t>　</a:t>
            </a:r>
            <a:r>
              <a:rPr kumimoji="1" lang="ja-JP" altLang="en-US" sz="24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～</a:t>
            </a:r>
            <a:r>
              <a:rPr lang="ja-JP" altLang="en-US" sz="24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令和</a:t>
            </a:r>
            <a:r>
              <a:rPr lang="en-US" altLang="ja-JP" sz="24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5</a:t>
            </a:r>
            <a:r>
              <a:rPr lang="ja-JP" altLang="en-US" sz="24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年からの新</a:t>
            </a:r>
            <a:r>
              <a:rPr lang="en-US" altLang="ja-JP" sz="24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NISA</a:t>
            </a:r>
            <a:r>
              <a:rPr lang="ja-JP" altLang="en-US" sz="24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・徹底解説</a:t>
            </a:r>
            <a:r>
              <a:rPr kumimoji="1" lang="ja-JP" altLang="en-US" sz="24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～</a:t>
            </a:r>
            <a:endParaRPr kumimoji="1" lang="en-US" altLang="ja-JP" sz="4400" dirty="0">
              <a:solidFill>
                <a:schemeClr val="accent4">
                  <a:lumMod val="50000"/>
                </a:schemeClr>
              </a:solidFill>
              <a:latin typeface="恋文ペン字" panose="02000609000000000000" pitchFamily="1" charset="-128"/>
              <a:ea typeface="恋文ペン字" panose="020006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42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721215" y="342691"/>
            <a:ext cx="93662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NISA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での運用の例</a:t>
            </a:r>
            <a:endParaRPr lang="ja-JP" altLang="en-US" sz="28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FE080E-AB01-71A2-9784-F4AA189BA1BE}"/>
              </a:ext>
            </a:extLst>
          </p:cNvPr>
          <p:cNvSpPr txBox="1"/>
          <p:nvPr/>
        </p:nvSpPr>
        <p:spPr>
          <a:xfrm>
            <a:off x="1212631" y="948690"/>
            <a:ext cx="91287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●つみたて投資枠だけでの投資</a:t>
            </a:r>
            <a:endParaRPr lang="en-US" altLang="ja-JP" sz="2400" b="0" i="0" dirty="0">
              <a:solidFill>
                <a:schemeClr val="accent1">
                  <a:lumMod val="7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・月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万円までで積立て（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ボーナス設定、増額設定もある？）　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●成長投資枠だけでの投資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・一括で投資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・スポット買い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・好きな金額で好きな期間積立て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●両方の枠を使っての投資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・つみたて投資枠　年間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・成長投資枠　　　年間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万円・上限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1200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・一人の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投資上限額　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1800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（例１）両枠を満額で投資する場合　　年間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×5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年間＝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1800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16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年で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1800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万円を使い切る</a:t>
            </a:r>
            <a:endParaRPr lang="en-US" altLang="ja-JP" sz="16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sz="16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（例２）成長投資枠で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年間で使い切る・・・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1200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万円を使い切る（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240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５年）</a:t>
            </a:r>
            <a:endParaRPr lang="en-US" altLang="ja-JP" sz="16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つみたて投資枠で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万円ずつ・・・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600</a:t>
            </a:r>
            <a:r>
              <a:rPr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万円を使い切るまで続けられる</a:t>
            </a:r>
            <a:endParaRPr lang="en-US" altLang="ja-JP" sz="16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1400" dirty="0">
                <a:solidFill>
                  <a:srgbClr val="FF6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6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投資成長枠が使い切っていない場合は、積立投資枠が埋まるまで投資できる。　</a:t>
            </a:r>
            <a:r>
              <a:rPr lang="ja-JP" altLang="en-US" dirty="0">
                <a:solidFill>
                  <a:srgbClr val="FF6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dirty="0">
              <a:solidFill>
                <a:srgbClr val="FF66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72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902087" y="547523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つみたて投資枠の運用シュミレーションをしよう</a:t>
            </a:r>
            <a:endParaRPr lang="ja-JP" altLang="en-US" sz="28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0068" y="1689368"/>
            <a:ext cx="779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●</a:t>
            </a:r>
            <a:r>
              <a:rPr kumimoji="1" lang="en-US" altLang="ja-JP" sz="2000" dirty="0"/>
              <a:t>36</a:t>
            </a:r>
            <a:r>
              <a:rPr kumimoji="1" lang="ja-JP" altLang="en-US" sz="2000" dirty="0"/>
              <a:t>歳、月</a:t>
            </a:r>
            <a:r>
              <a:rPr kumimoji="1" lang="en-US" altLang="ja-JP" sz="2000" dirty="0"/>
              <a:t>3</a:t>
            </a:r>
            <a:r>
              <a:rPr lang="en-US" altLang="ja-JP" sz="2000" dirty="0"/>
              <a:t>3333</a:t>
            </a:r>
            <a:r>
              <a:rPr lang="ja-JP" altLang="en-US" sz="2000" dirty="0"/>
              <a:t>円（年</a:t>
            </a:r>
            <a:r>
              <a:rPr lang="en-US" altLang="ja-JP" sz="2000" dirty="0"/>
              <a:t>40</a:t>
            </a:r>
            <a:r>
              <a:rPr lang="ja-JP" altLang="en-US" sz="2000" dirty="0"/>
              <a:t>万）を</a:t>
            </a:r>
            <a:r>
              <a:rPr lang="en-US" altLang="ja-JP" sz="2000" dirty="0"/>
              <a:t>20</a:t>
            </a:r>
            <a:r>
              <a:rPr lang="ja-JP" altLang="en-US" sz="2000" dirty="0"/>
              <a:t>年間、７％で運用。</a:t>
            </a: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297419" y="2535532"/>
            <a:ext cx="83952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①掛け金　（月　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33,333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円） 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　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400,000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円）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②積立総額　（　　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8,000,000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円）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運用利益　（　　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8,918,000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円）　　　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合計金額　（　 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16,918,000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円）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③積み立て時の節税額はなし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④運用時の節税額　（　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1,811,691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円）　　</a:t>
            </a:r>
            <a:r>
              <a:rPr lang="ja-JP" altLang="en-US" sz="20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←運用利益</a:t>
            </a:r>
            <a:r>
              <a:rPr lang="en-US" altLang="ja-JP" sz="20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×20.315</a:t>
            </a:r>
            <a:r>
              <a:rPr lang="ja-JP" altLang="en-US" sz="20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％</a:t>
            </a:r>
            <a:endParaRPr lang="en-US" altLang="ja-JP" sz="2000" dirty="0">
              <a:solidFill>
                <a:srgbClr val="FF33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722565" y="1528515"/>
            <a:ext cx="4219748" cy="3054745"/>
            <a:chOff x="6722565" y="1528515"/>
            <a:chExt cx="4219748" cy="3054745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6722565" y="3427640"/>
              <a:ext cx="4159876" cy="1155620"/>
            </a:xfrm>
            <a:prstGeom prst="wedgeRoundRectCallout">
              <a:avLst>
                <a:gd name="adj1" fmla="val 39476"/>
                <a:gd name="adj2" fmla="val -8651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800" dirty="0"/>
                <a:t>ほしい時に引き出せるのがいいね。</a:t>
              </a:r>
              <a:br>
                <a:rPr kumimoji="1" lang="en-US" altLang="ja-JP" sz="1800" dirty="0"/>
              </a:br>
              <a:r>
                <a:rPr kumimoji="1" lang="ja-JP" altLang="en-US" sz="1800" dirty="0"/>
                <a:t>（全部でも、一部でも</a:t>
              </a:r>
              <a:r>
                <a:rPr kumimoji="1" lang="en-US" altLang="ja-JP" sz="1800" dirty="0"/>
                <a:t>OK</a:t>
              </a:r>
              <a:r>
                <a:rPr kumimoji="1" lang="ja-JP" altLang="en-US" sz="1800" dirty="0"/>
                <a:t>）</a:t>
              </a:r>
              <a:endParaRPr kumimoji="1" lang="en-US" altLang="ja-JP" sz="1800" dirty="0"/>
            </a:p>
            <a:p>
              <a:pPr algn="ctr"/>
              <a:r>
                <a:rPr kumimoji="1" lang="en-US" altLang="ja-JP" sz="1800" dirty="0" err="1"/>
                <a:t>iDeCo</a:t>
              </a:r>
              <a:r>
                <a:rPr kumimoji="1" lang="ja-JP" altLang="en-US" sz="1800" dirty="0" err="1"/>
                <a:t>にも</a:t>
              </a:r>
              <a:r>
                <a:rPr kumimoji="1" lang="ja-JP" altLang="en-US" sz="1800" dirty="0"/>
                <a:t>同じ商品もあります！</a:t>
              </a: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5" t="5404" r="43577" b="65963"/>
            <a:stretch/>
          </p:blipFill>
          <p:spPr>
            <a:xfrm>
              <a:off x="9796094" y="1528515"/>
              <a:ext cx="1146219" cy="1444235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9393382" y="56803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みらい電卓</a:t>
            </a:r>
          </a:p>
        </p:txBody>
      </p:sp>
    </p:spTree>
    <p:extLst>
      <p:ext uri="{BB962C8B-B14F-4D97-AF65-F5344CB8AC3E}">
        <p14:creationId xmlns:p14="http://schemas.microsoft.com/office/powerpoint/2010/main" val="29086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759811" y="231820"/>
            <a:ext cx="1072814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つみたて投資枠の運用シュミレーション　</a:t>
            </a:r>
            <a:endParaRPr lang="ja-JP" altLang="en-US" sz="20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7277" t="35080" r="33969" b="18334"/>
          <a:stretch/>
        </p:blipFill>
        <p:spPr>
          <a:xfrm>
            <a:off x="5256965" y="2588653"/>
            <a:ext cx="6907665" cy="39666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26954" t="37020" r="46004" b="12439"/>
          <a:stretch/>
        </p:blipFill>
        <p:spPr>
          <a:xfrm>
            <a:off x="109243" y="1146220"/>
            <a:ext cx="5147722" cy="540912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033146" y="5605318"/>
            <a:ext cx="3131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※</a:t>
            </a:r>
            <a:r>
              <a:rPr kumimoji="1"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年額</a:t>
            </a:r>
            <a:r>
              <a:rPr kumimoji="1" lang="en-US" altLang="ja-JP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40</a:t>
            </a:r>
            <a:r>
              <a:rPr kumimoji="1"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</a:t>
            </a:r>
            <a:r>
              <a:rPr kumimoji="1" lang="en-US" altLang="ja-JP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×20</a:t>
            </a:r>
            <a:r>
              <a:rPr kumimoji="1"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年＝</a:t>
            </a:r>
            <a:r>
              <a:rPr kumimoji="1" lang="en-US" altLang="ja-JP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800</a:t>
            </a:r>
            <a:r>
              <a:rPr kumimoji="1"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　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10735500" y="5103404"/>
            <a:ext cx="1185809" cy="501914"/>
          </a:xfrm>
          <a:prstGeom prst="wedgeEllipseCallout">
            <a:avLst>
              <a:gd name="adj1" fmla="val 27739"/>
              <a:gd name="adj2" fmla="val -95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800</a:t>
            </a:r>
            <a:r>
              <a:rPr kumimoji="1" lang="ja-JP" altLang="en-US" sz="1600" dirty="0"/>
              <a:t>万</a:t>
            </a:r>
          </a:p>
        </p:txBody>
      </p:sp>
      <p:sp>
        <p:nvSpPr>
          <p:cNvPr id="11" name="円形吹き出し 10"/>
          <p:cNvSpPr/>
          <p:nvPr/>
        </p:nvSpPr>
        <p:spPr>
          <a:xfrm>
            <a:off x="10005983" y="2842201"/>
            <a:ext cx="1185809" cy="501914"/>
          </a:xfrm>
          <a:prstGeom prst="wedgeEllipseCallout">
            <a:avLst>
              <a:gd name="adj1" fmla="val 83129"/>
              <a:gd name="adj2" fmla="val 1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1691</a:t>
            </a:r>
            <a:r>
              <a:rPr lang="ja-JP" altLang="en-US" sz="1600" dirty="0"/>
              <a:t>万</a:t>
            </a:r>
            <a:endParaRPr kumimoji="1" lang="ja-JP" altLang="en-US" sz="1600" dirty="0"/>
          </a:p>
        </p:txBody>
      </p:sp>
      <p:sp>
        <p:nvSpPr>
          <p:cNvPr id="12" name="円形吹き出し 11"/>
          <p:cNvSpPr/>
          <p:nvPr/>
        </p:nvSpPr>
        <p:spPr>
          <a:xfrm>
            <a:off x="6404732" y="1146220"/>
            <a:ext cx="3935455" cy="1146219"/>
          </a:xfrm>
          <a:prstGeom prst="wedgeEllipseCallout">
            <a:avLst>
              <a:gd name="adj1" fmla="val -19476"/>
              <a:gd name="adj2" fmla="val 467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複利の効果で、後半グッと</a:t>
            </a:r>
            <a:endParaRPr kumimoji="1" lang="en-US" altLang="ja-JP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伸びてきますね＾＾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393382" y="56803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みらい電卓</a:t>
            </a:r>
          </a:p>
        </p:txBody>
      </p:sp>
    </p:spTree>
    <p:extLst>
      <p:ext uri="{BB962C8B-B14F-4D97-AF65-F5344CB8AC3E}">
        <p14:creationId xmlns:p14="http://schemas.microsoft.com/office/powerpoint/2010/main" val="1325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151188" y="592486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成長枠投資の運用シュミレーションをしよう</a:t>
            </a:r>
            <a:endParaRPr lang="ja-JP" altLang="en-US" sz="28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22084" y="1692287"/>
            <a:ext cx="779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</a:t>
            </a:r>
            <a:r>
              <a:rPr lang="ja-JP" altLang="en-US" dirty="0"/>
              <a:t>一括で</a:t>
            </a:r>
            <a:r>
              <a:rPr lang="en-US" altLang="ja-JP" dirty="0"/>
              <a:t>200</a:t>
            </a:r>
            <a:r>
              <a:rPr kumimoji="1" lang="ja-JP" altLang="en-US" dirty="0"/>
              <a:t>万円投資。</a:t>
            </a:r>
            <a:r>
              <a:rPr kumimoji="1" lang="en-US" altLang="ja-JP" dirty="0"/>
              <a:t>20</a:t>
            </a:r>
            <a:r>
              <a:rPr kumimoji="1" lang="ja-JP" altLang="en-US" dirty="0"/>
              <a:t>年</a:t>
            </a:r>
            <a:r>
              <a:rPr lang="ja-JP" altLang="en-US" dirty="0"/>
              <a:t>間は追加投資はしないで</a:t>
            </a:r>
            <a:endParaRPr lang="en-US" altLang="ja-JP" dirty="0"/>
          </a:p>
          <a:p>
            <a:r>
              <a:rPr lang="ja-JP" altLang="en-US" dirty="0"/>
              <a:t>　　ほったらかしで運用する。　</a:t>
            </a:r>
            <a:r>
              <a:rPr lang="en-US" altLang="ja-JP" dirty="0"/>
              <a:t>7</a:t>
            </a:r>
            <a:r>
              <a:rPr lang="ja-JP" altLang="en-US" dirty="0"/>
              <a:t>％で運用。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19632" y="2709421"/>
            <a:ext cx="79979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①掛け金　（一括で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万円）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②積立総額　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）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年間で　利益（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574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）、合計（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774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）　　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③積み立て時の節税額はなし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④運用時の節税額　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157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円）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　　　↑運用利益</a:t>
            </a:r>
            <a:r>
              <a:rPr lang="en-US" altLang="ja-JP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×20.315</a:t>
            </a:r>
            <a:r>
              <a:rPr lang="ja-JP" altLang="en-US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％</a:t>
            </a:r>
            <a:endParaRPr lang="en-US" altLang="ja-JP" sz="1800" dirty="0">
              <a:solidFill>
                <a:srgbClr val="FF33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418957" y="690078"/>
            <a:ext cx="2742940" cy="4776030"/>
            <a:chOff x="8268237" y="671015"/>
            <a:chExt cx="2742940" cy="4776030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8268237" y="1913291"/>
              <a:ext cx="2742940" cy="3533754"/>
            </a:xfrm>
            <a:prstGeom prst="wedgeRoundRectCallout">
              <a:avLst>
                <a:gd name="adj1" fmla="val -735"/>
                <a:gd name="adj2" fmla="val -6203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/>
                <a:t>・まとまったお金があるときは、積立投資枠が使えます！</a:t>
              </a:r>
              <a:endParaRPr kumimoji="1" lang="en-US" altLang="ja-JP" sz="1600" dirty="0"/>
            </a:p>
            <a:p>
              <a:endParaRPr lang="en-US" altLang="ja-JP" sz="1600" dirty="0"/>
            </a:p>
            <a:p>
              <a:r>
                <a:rPr kumimoji="1" lang="ja-JP" altLang="en-US" sz="1600" dirty="0"/>
                <a:t>・今回は一括で</a:t>
              </a:r>
              <a:r>
                <a:rPr kumimoji="1" lang="en-US" altLang="ja-JP" sz="1600" dirty="0"/>
                <a:t>200</a:t>
              </a:r>
              <a:r>
                <a:rPr kumimoji="1" lang="ja-JP" altLang="en-US" sz="1600" dirty="0"/>
                <a:t>万にしましたが、現実的には時期を分散して、何回かに分けて投資するのがおすすめです♪</a:t>
              </a:r>
              <a:endParaRPr kumimoji="1" lang="en-US" altLang="ja-JP" sz="1600" dirty="0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5" t="5404" r="43577" b="65963"/>
            <a:stretch/>
          </p:blipFill>
          <p:spPr>
            <a:xfrm>
              <a:off x="9892648" y="671015"/>
              <a:ext cx="913057" cy="1150451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8161860" y="895971"/>
            <a:ext cx="239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※</a:t>
            </a:r>
            <a:r>
              <a:rPr lang="ja-JP" altLang="en-US" dirty="0"/>
              <a:t>複利（アプリ）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886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759811" y="231820"/>
            <a:ext cx="1072814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成長投資枠の運用シュミレーション　</a:t>
            </a:r>
            <a:endParaRPr lang="ja-JP" altLang="en-US" sz="20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51203" y="644650"/>
            <a:ext cx="3131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※</a:t>
            </a:r>
            <a:r>
              <a:rPr kumimoji="1"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年額</a:t>
            </a:r>
            <a:r>
              <a:rPr kumimoji="1" lang="en-US" altLang="ja-JP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40</a:t>
            </a:r>
            <a:r>
              <a:rPr kumimoji="1"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</a:t>
            </a:r>
            <a:r>
              <a:rPr kumimoji="1" lang="en-US" altLang="ja-JP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×20</a:t>
            </a:r>
            <a:r>
              <a:rPr kumimoji="1"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年＝</a:t>
            </a:r>
            <a:r>
              <a:rPr kumimoji="1" lang="en-US" altLang="ja-JP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800</a:t>
            </a:r>
            <a:r>
              <a:rPr kumimoji="1"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　</a:t>
            </a:r>
          </a:p>
        </p:txBody>
      </p:sp>
      <p:sp>
        <p:nvSpPr>
          <p:cNvPr id="12" name="円形吹き出し 11"/>
          <p:cNvSpPr/>
          <p:nvPr/>
        </p:nvSpPr>
        <p:spPr>
          <a:xfrm>
            <a:off x="6404732" y="1146220"/>
            <a:ext cx="3935455" cy="1146219"/>
          </a:xfrm>
          <a:prstGeom prst="wedgeEllipseCallout">
            <a:avLst>
              <a:gd name="adj1" fmla="val -19476"/>
              <a:gd name="adj2" fmla="val 467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倍弱くらいに</a:t>
            </a:r>
            <a:endParaRPr kumimoji="1" lang="en-US" altLang="ja-JP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増えましたね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^^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393382" y="56803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みらい電卓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49E0DD9-4234-D9E2-DF7C-83C0F422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03" y="2654172"/>
            <a:ext cx="7168696" cy="37865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0D98106-8057-A8B2-2FC6-63FD85F97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4" y="1136151"/>
            <a:ext cx="4741282" cy="5304563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10250129" y="4368504"/>
            <a:ext cx="1185809" cy="501914"/>
          </a:xfrm>
          <a:prstGeom prst="wedgeEllipseCallout">
            <a:avLst>
              <a:gd name="adj1" fmla="val 19171"/>
              <a:gd name="adj2" fmla="val 78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200</a:t>
            </a:r>
            <a:r>
              <a:rPr kumimoji="1" lang="ja-JP" altLang="en-US" sz="1600" dirty="0"/>
              <a:t>万</a:t>
            </a:r>
          </a:p>
        </p:txBody>
      </p:sp>
      <p:sp>
        <p:nvSpPr>
          <p:cNvPr id="11" name="円形吹き出し 10"/>
          <p:cNvSpPr/>
          <p:nvPr/>
        </p:nvSpPr>
        <p:spPr>
          <a:xfrm>
            <a:off x="9393382" y="3178043"/>
            <a:ext cx="1185809" cy="501914"/>
          </a:xfrm>
          <a:prstGeom prst="wedgeEllipseCallout">
            <a:avLst>
              <a:gd name="adj1" fmla="val 83129"/>
              <a:gd name="adj2" fmla="val 1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774</a:t>
            </a:r>
            <a:r>
              <a:rPr lang="ja-JP" altLang="en-US" sz="1600" dirty="0"/>
              <a:t>万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495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151188" y="592486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両方の枠を使った場合の運用シュミレーション①</a:t>
            </a:r>
            <a:endParaRPr lang="ja-JP" altLang="en-US" sz="28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22084" y="1692287"/>
            <a:ext cx="779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●成長投資枠で</a:t>
            </a:r>
            <a:r>
              <a:rPr lang="ja-JP" altLang="en-US" dirty="0"/>
              <a:t>一括で</a:t>
            </a:r>
            <a:r>
              <a:rPr lang="en-US" altLang="ja-JP" dirty="0"/>
              <a:t>200</a:t>
            </a:r>
            <a:r>
              <a:rPr kumimoji="1" lang="ja-JP" altLang="en-US" dirty="0"/>
              <a:t>万円を投資。</a:t>
            </a:r>
            <a:endParaRPr kumimoji="1" lang="en-US" altLang="ja-JP" dirty="0"/>
          </a:p>
          <a:p>
            <a:r>
              <a:rPr lang="ja-JP" altLang="en-US" dirty="0"/>
              <a:t>　 つみたて投資枠で月</a:t>
            </a:r>
            <a:r>
              <a:rPr kumimoji="1" lang="en-US" altLang="ja-JP" dirty="0"/>
              <a:t>3</a:t>
            </a:r>
            <a:r>
              <a:rPr kumimoji="1" lang="ja-JP" altLang="en-US" dirty="0"/>
              <a:t>万円ずつ、</a:t>
            </a:r>
            <a:r>
              <a:rPr kumimoji="1" lang="en-US" altLang="ja-JP" dirty="0"/>
              <a:t>20</a:t>
            </a:r>
            <a:r>
              <a:rPr kumimoji="1" lang="ja-JP" altLang="en-US" dirty="0"/>
              <a:t>年</a:t>
            </a:r>
            <a:r>
              <a:rPr lang="ja-JP" altLang="en-US" dirty="0"/>
              <a:t>間は運用する。</a:t>
            </a:r>
            <a:r>
              <a:rPr lang="en-US" altLang="ja-JP" dirty="0"/>
              <a:t>7</a:t>
            </a:r>
            <a:r>
              <a:rPr lang="ja-JP" altLang="en-US" dirty="0"/>
              <a:t>％で運用。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19632" y="2709421"/>
            <a:ext cx="79979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①掛け金　（一括で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万円）</a:t>
            </a:r>
            <a:r>
              <a:rPr lang="ja-JP" altLang="en-US" sz="18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←</a:t>
            </a:r>
            <a:r>
              <a:rPr lang="ja-JP" altLang="en-US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成長投資枠</a:t>
            </a:r>
            <a:r>
              <a:rPr lang="en-US" altLang="ja-JP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1200</a:t>
            </a:r>
            <a:r>
              <a:rPr lang="ja-JP" altLang="en-US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万円まで。</a:t>
            </a:r>
            <a:endParaRPr lang="en-US" altLang="ja-JP" sz="1400" dirty="0">
              <a:solidFill>
                <a:schemeClr val="accent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（積立て月</a:t>
            </a:r>
            <a:r>
              <a:rPr lang="en-US" altLang="ja-JP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万円）（年間</a:t>
            </a:r>
            <a:r>
              <a:rPr lang="en-US" altLang="ja-JP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36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万円）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②積立総額　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920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r>
              <a:rPr lang="ja-JP" altLang="en-US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←</a:t>
            </a:r>
            <a:r>
              <a:rPr lang="en-US" altLang="ja-JP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1800</a:t>
            </a:r>
            <a:r>
              <a:rPr lang="ja-JP" altLang="en-US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</a:t>
            </a:r>
            <a:r>
              <a:rPr lang="en-US" altLang="ja-JP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―200</a:t>
            </a:r>
            <a:r>
              <a:rPr lang="ja-JP" altLang="en-US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万＝</a:t>
            </a:r>
            <a:r>
              <a:rPr lang="en-US" altLang="ja-JP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1600</a:t>
            </a:r>
            <a:r>
              <a:rPr lang="ja-JP" altLang="en-US" sz="1400" dirty="0">
                <a:solidFill>
                  <a:schemeClr val="accent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万までは積立できるよ</a:t>
            </a:r>
            <a:endParaRPr lang="en-US" altLang="ja-JP" sz="1100" dirty="0">
              <a:solidFill>
                <a:schemeClr val="accent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年間で　利益（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1386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円　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）、合計（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2306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）　　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③積み立て時の節税額はなし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④運用時の節税額　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281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）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　　　↑運用利益</a:t>
            </a:r>
            <a:r>
              <a:rPr lang="en-US" altLang="ja-JP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×20.315</a:t>
            </a:r>
            <a:r>
              <a:rPr lang="ja-JP" altLang="en-US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％</a:t>
            </a:r>
            <a:endParaRPr lang="en-US" altLang="ja-JP" sz="1800" dirty="0">
              <a:solidFill>
                <a:srgbClr val="FF33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521034" y="1405699"/>
            <a:ext cx="2742940" cy="4769418"/>
            <a:chOff x="8166637" y="1030623"/>
            <a:chExt cx="2742940" cy="4769418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8166637" y="2266287"/>
              <a:ext cx="2742940" cy="3533754"/>
            </a:xfrm>
            <a:prstGeom prst="wedgeRoundRectCallout">
              <a:avLst>
                <a:gd name="adj1" fmla="val -735"/>
                <a:gd name="adj2" fmla="val -6203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/>
                <a:t>・まとまったお金があって、積立もできる場合は、</a:t>
              </a:r>
              <a:endParaRPr kumimoji="1" lang="en-US" altLang="ja-JP" sz="1600" dirty="0"/>
            </a:p>
            <a:p>
              <a:r>
                <a:rPr kumimoji="1" lang="ja-JP" altLang="en-US" sz="1600" dirty="0"/>
                <a:t>両方の枠を使っていきましょう！</a:t>
              </a:r>
              <a:endParaRPr kumimoji="1" lang="en-US" altLang="ja-JP" sz="1600" dirty="0"/>
            </a:p>
            <a:p>
              <a:endParaRPr lang="en-US" altLang="ja-JP" sz="1600" dirty="0"/>
            </a:p>
            <a:p>
              <a:r>
                <a:rPr kumimoji="1" lang="ja-JP" altLang="en-US" sz="1600" dirty="0"/>
                <a:t>・まとまった資金ができたときに、スポットで追加することもできます。</a:t>
              </a:r>
              <a:endParaRPr kumimoji="1" lang="en-US" altLang="ja-JP" sz="1600" dirty="0"/>
            </a:p>
            <a:p>
              <a:endParaRPr lang="en-US" altLang="ja-JP" sz="1600" dirty="0"/>
            </a:p>
            <a:p>
              <a:r>
                <a:rPr kumimoji="1" lang="ja-JP" altLang="en-US" sz="1600" dirty="0"/>
                <a:t>・成長投資枠は</a:t>
              </a:r>
              <a:r>
                <a:rPr kumimoji="1" lang="en-US" altLang="ja-JP" sz="1600" dirty="0"/>
                <a:t>1200</a:t>
              </a:r>
              <a:r>
                <a:rPr kumimoji="1" lang="ja-JP" altLang="en-US" sz="1600" dirty="0"/>
                <a:t>万円まで。成長投資枠の余った分は積立し続けられる。</a:t>
              </a:r>
              <a:endParaRPr kumimoji="1" lang="en-US" altLang="ja-JP" sz="1600" dirty="0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5" t="5404" r="43577" b="65963"/>
            <a:stretch/>
          </p:blipFill>
          <p:spPr>
            <a:xfrm>
              <a:off x="9696705" y="1030623"/>
              <a:ext cx="913057" cy="1150451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8923588" y="742290"/>
            <a:ext cx="239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※</a:t>
            </a:r>
            <a:r>
              <a:rPr kumimoji="1" lang="en-US" altLang="ja-JP" dirty="0"/>
              <a:t> MINKABU</a:t>
            </a:r>
            <a:r>
              <a:rPr lang="ja-JP" altLang="en-US" dirty="0"/>
              <a:t>資産運用シミュレーション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55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759811" y="231820"/>
            <a:ext cx="1072814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両方の枠を使った場合の運用シュミレーション　</a:t>
            </a:r>
            <a:endParaRPr lang="ja-JP" altLang="en-US" sz="20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6237818" y="1048741"/>
            <a:ext cx="4626125" cy="1046263"/>
          </a:xfrm>
          <a:prstGeom prst="wedgeEllipseCallout">
            <a:avLst>
              <a:gd name="adj1" fmla="val -19476"/>
              <a:gd name="adj2" fmla="val 467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両方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の枠を使うと</a:t>
            </a:r>
            <a:endParaRPr lang="en-US" altLang="ja-JP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やっぱり大きく増えるね♪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017531" y="534976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※MINKABU</a:t>
            </a:r>
            <a:r>
              <a:rPr lang="ja-JP" altLang="en-US" dirty="0"/>
              <a:t>資産運用シミュレーション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AD3874-317F-8578-5D12-0C396E749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2" t="29001" r="36385" b="26772"/>
          <a:stretch/>
        </p:blipFill>
        <p:spPr>
          <a:xfrm>
            <a:off x="5296192" y="2326824"/>
            <a:ext cx="6624115" cy="42957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9B5D83-B6E6-47CD-66D5-2A9DC0D4B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8" t="30047" r="36949" b="11005"/>
          <a:stretch/>
        </p:blipFill>
        <p:spPr>
          <a:xfrm>
            <a:off x="271693" y="1378040"/>
            <a:ext cx="5080001" cy="5244527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10685876" y="5307345"/>
            <a:ext cx="1185809" cy="501914"/>
          </a:xfrm>
          <a:prstGeom prst="wedgeEllipseCallout">
            <a:avLst>
              <a:gd name="adj1" fmla="val 27739"/>
              <a:gd name="adj2" fmla="val -95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920</a:t>
            </a:r>
            <a:r>
              <a:rPr kumimoji="1" lang="ja-JP" altLang="en-US" sz="1600" dirty="0"/>
              <a:t>万</a:t>
            </a:r>
          </a:p>
        </p:txBody>
      </p:sp>
      <p:sp>
        <p:nvSpPr>
          <p:cNvPr id="11" name="円形吹き出し 10"/>
          <p:cNvSpPr/>
          <p:nvPr/>
        </p:nvSpPr>
        <p:spPr>
          <a:xfrm>
            <a:off x="10042274" y="1999377"/>
            <a:ext cx="1185809" cy="501914"/>
          </a:xfrm>
          <a:prstGeom prst="wedgeEllipseCallout">
            <a:avLst>
              <a:gd name="adj1" fmla="val 83741"/>
              <a:gd name="adj2" fmla="val 115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2297</a:t>
            </a:r>
            <a:r>
              <a:rPr lang="ja-JP" altLang="en-US" sz="1600" dirty="0"/>
              <a:t>万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221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151188" y="592486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両方の枠を使った場合の運用シュミレーション②</a:t>
            </a:r>
            <a:endParaRPr lang="ja-JP" altLang="en-US" sz="28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22084" y="1692287"/>
            <a:ext cx="779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●成長投資枠で</a:t>
            </a:r>
            <a:r>
              <a:rPr lang="ja-JP" altLang="en-US" dirty="0"/>
              <a:t>一括で</a:t>
            </a:r>
            <a:r>
              <a:rPr lang="en-US" altLang="ja-JP" dirty="0"/>
              <a:t>200</a:t>
            </a:r>
            <a:r>
              <a:rPr kumimoji="1" lang="ja-JP" altLang="en-US" dirty="0"/>
              <a:t>万円を投資。</a:t>
            </a:r>
            <a:endParaRPr kumimoji="1" lang="en-US" altLang="ja-JP" dirty="0"/>
          </a:p>
          <a:p>
            <a:r>
              <a:rPr lang="ja-JP" altLang="en-US" dirty="0"/>
              <a:t>　 つみたて投資枠で月</a:t>
            </a:r>
            <a:r>
              <a:rPr kumimoji="1" lang="en-US" altLang="ja-JP" dirty="0"/>
              <a:t>3</a:t>
            </a:r>
            <a:r>
              <a:rPr kumimoji="1" lang="ja-JP" altLang="en-US" dirty="0"/>
              <a:t>万円ずつ、</a:t>
            </a:r>
            <a:r>
              <a:rPr kumimoji="1" lang="en-US" altLang="ja-JP" dirty="0"/>
              <a:t>20</a:t>
            </a:r>
            <a:r>
              <a:rPr kumimoji="1" lang="ja-JP" altLang="en-US" dirty="0"/>
              <a:t>年</a:t>
            </a:r>
            <a:r>
              <a:rPr lang="ja-JP" altLang="en-US" dirty="0"/>
              <a:t>間は運用する。</a:t>
            </a:r>
            <a:r>
              <a:rPr lang="en-US" altLang="ja-JP" dirty="0"/>
              <a:t>7</a:t>
            </a:r>
            <a:r>
              <a:rPr lang="ja-JP" altLang="en-US" dirty="0"/>
              <a:t>％で運用。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19632" y="2709421"/>
            <a:ext cx="7997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①掛け金　（一括で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万円）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（積立て月</a:t>
            </a:r>
            <a:r>
              <a:rPr lang="en-US" altLang="ja-JP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万円）（年間</a:t>
            </a:r>
            <a:r>
              <a:rPr lang="en-US" altLang="ja-JP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36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万円）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②積立総額　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920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）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年間で　利益（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1386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円　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）、合計（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2306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）　　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③積み立て時の節税額はなし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④運用時の節税額　（　</a:t>
            </a:r>
            <a:r>
              <a:rPr lang="en-US" altLang="ja-JP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281</a:t>
            </a: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万円　）　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　　　↑運用利益</a:t>
            </a:r>
            <a:r>
              <a:rPr lang="en-US" altLang="ja-JP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×20.315</a:t>
            </a:r>
            <a:r>
              <a:rPr lang="ja-JP" altLang="en-US" sz="1800" dirty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％</a:t>
            </a:r>
            <a:endParaRPr lang="en-US" altLang="ja-JP" sz="1800" dirty="0">
              <a:solidFill>
                <a:srgbClr val="FF33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521034" y="1405699"/>
            <a:ext cx="2742940" cy="4769418"/>
            <a:chOff x="8166637" y="1030623"/>
            <a:chExt cx="2742940" cy="4769418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8166637" y="2266287"/>
              <a:ext cx="2742940" cy="3533754"/>
            </a:xfrm>
            <a:prstGeom prst="wedgeRoundRectCallout">
              <a:avLst>
                <a:gd name="adj1" fmla="val -735"/>
                <a:gd name="adj2" fmla="val -6203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/>
                <a:t>・まとまったお金があって、積立もできる場合は、</a:t>
              </a:r>
              <a:endParaRPr kumimoji="1" lang="en-US" altLang="ja-JP" sz="1600" dirty="0"/>
            </a:p>
            <a:p>
              <a:r>
                <a:rPr kumimoji="1" lang="ja-JP" altLang="en-US" sz="1600" dirty="0"/>
                <a:t>両方の枠を使っていきましょう！</a:t>
              </a:r>
              <a:endParaRPr kumimoji="1" lang="en-US" altLang="ja-JP" sz="1600" dirty="0"/>
            </a:p>
            <a:p>
              <a:endParaRPr lang="en-US" altLang="ja-JP" sz="1600" dirty="0"/>
            </a:p>
            <a:p>
              <a:r>
                <a:rPr kumimoji="1" lang="ja-JP" altLang="en-US" sz="1600" dirty="0"/>
                <a:t>・まとまった資金ができたときに、スポットで追加することもできます。</a:t>
              </a:r>
              <a:endParaRPr kumimoji="1" lang="en-US" altLang="ja-JP" sz="1600" dirty="0"/>
            </a:p>
            <a:p>
              <a:endParaRPr lang="en-US" altLang="ja-JP" sz="1600" dirty="0"/>
            </a:p>
            <a:p>
              <a:r>
                <a:rPr kumimoji="1" lang="ja-JP" altLang="en-US" sz="1600" dirty="0"/>
                <a:t>・無理のない範囲で</a:t>
              </a:r>
              <a:endParaRPr kumimoji="1" lang="en-US" altLang="ja-JP" sz="1600" dirty="0"/>
            </a:p>
            <a:p>
              <a:r>
                <a:rPr lang="ja-JP" altLang="en-US" sz="1600" dirty="0"/>
                <a:t>両方の枠を使うことも</a:t>
              </a:r>
              <a:endParaRPr lang="en-US" altLang="ja-JP" sz="1600" dirty="0"/>
            </a:p>
            <a:p>
              <a:r>
                <a:rPr kumimoji="1" lang="ja-JP" altLang="en-US" sz="1600" dirty="0"/>
                <a:t>考えてみるといいですね♪</a:t>
              </a:r>
              <a:endParaRPr kumimoji="1" lang="en-US" altLang="ja-JP" sz="1600" dirty="0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5" t="5404" r="43577" b="65963"/>
            <a:stretch/>
          </p:blipFill>
          <p:spPr>
            <a:xfrm>
              <a:off x="9696705" y="1030623"/>
              <a:ext cx="913057" cy="1150451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8923588" y="742290"/>
            <a:ext cx="239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※</a:t>
            </a:r>
            <a:r>
              <a:rPr kumimoji="1" lang="en-US" altLang="ja-JP" dirty="0"/>
              <a:t> MINKABU</a:t>
            </a:r>
            <a:r>
              <a:rPr lang="ja-JP" altLang="en-US" dirty="0"/>
              <a:t>資産運用シミュレーション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9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82862" y="499875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今日のまとめ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8874" y="1518434"/>
            <a:ext cx="88477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●新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NISA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のここが大事！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・併用できる　　　　　　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（　　　　　　　　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120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万円）（　　　　　　　　　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240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万円）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・無期限化・恒久化　 （　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NISA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口座　）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                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  <a:p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・一人の投資金額　　　（　　　　　　万円）まで</a:t>
            </a:r>
            <a:endParaRPr lang="en-US" altLang="ja-JP" sz="20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ただし、成長投資枠　（　　　　　　万円）まで</a:t>
            </a:r>
            <a:endParaRPr lang="en-US" altLang="ja-JP" sz="20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・枠があいたら、（　　　　　）できる！</a:t>
            </a:r>
            <a:endParaRPr lang="en-US" altLang="ja-JP" sz="20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  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●自分に合った金額でうまく使っていこう！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・つみたて枠、成長枠、両方の枠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・あなたの正解を見つけましょう♪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461828" y="1988457"/>
            <a:ext cx="2583543" cy="3585496"/>
            <a:chOff x="7814247" y="1621259"/>
            <a:chExt cx="2908457" cy="3624873"/>
          </a:xfrm>
        </p:grpSpPr>
        <p:sp>
          <p:nvSpPr>
            <p:cNvPr id="7" name="角丸四角形吹き出し 6"/>
            <p:cNvSpPr/>
            <p:nvPr/>
          </p:nvSpPr>
          <p:spPr>
            <a:xfrm>
              <a:off x="7814247" y="1621259"/>
              <a:ext cx="2908457" cy="1232590"/>
            </a:xfrm>
            <a:prstGeom prst="wedgeRoundRectCallout">
              <a:avLst>
                <a:gd name="adj1" fmla="val 16596"/>
                <a:gd name="adj2" fmla="val 10455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/>
                <a:t>投資は長期戦</a:t>
              </a:r>
              <a:endParaRPr kumimoji="1" lang="en-US" altLang="ja-JP" dirty="0"/>
            </a:p>
            <a:p>
              <a:r>
                <a:rPr lang="ja-JP" altLang="en-US" dirty="0"/>
                <a:t>長く続けられることが</a:t>
              </a:r>
              <a:endParaRPr lang="en-US" altLang="ja-JP" dirty="0"/>
            </a:p>
            <a:p>
              <a:r>
                <a:rPr kumimoji="1" lang="ja-JP" altLang="en-US" dirty="0"/>
                <a:t>一番だよ</a:t>
              </a:r>
              <a:r>
                <a:rPr kumimoji="1" lang="ja-JP" altLang="en-US" sz="2000" dirty="0"/>
                <a:t>♡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" t="63124" r="76978" b="3926"/>
            <a:stretch/>
          </p:blipFill>
          <p:spPr>
            <a:xfrm>
              <a:off x="9194194" y="3614877"/>
              <a:ext cx="1440004" cy="1631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16"/>
            <a:ext cx="12192000" cy="6961031"/>
          </a:xfrm>
          <a:prstGeom prst="rect">
            <a:avLst/>
          </a:prstGeom>
        </p:spPr>
      </p:pic>
      <p:sp>
        <p:nvSpPr>
          <p:cNvPr id="8" name="Google Shape;60;p12"/>
          <p:cNvSpPr txBox="1">
            <a:spLocks/>
          </p:cNvSpPr>
          <p:nvPr/>
        </p:nvSpPr>
        <p:spPr>
          <a:xfrm>
            <a:off x="2426744" y="1834435"/>
            <a:ext cx="6095045" cy="13638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altLang="ja-JP" sz="5400" dirty="0">
                <a:latin typeface="恋文ペン字" panose="02000609000000000000" pitchFamily="1" charset="-128"/>
                <a:ea typeface="恋文ペン字" panose="02000609000000000000" pitchFamily="1" charset="-128"/>
              </a:rPr>
              <a:t>Thank you </a:t>
            </a:r>
            <a:endParaRPr lang="en-US" sz="5400" dirty="0">
              <a:latin typeface="恋文ペン字" panose="02000609000000000000" pitchFamily="1" charset="-128"/>
              <a:ea typeface="恋文ペン字" panose="02000609000000000000" pitchFamily="1" charset="-128"/>
            </a:endParaRPr>
          </a:p>
        </p:txBody>
      </p:sp>
      <p:sp>
        <p:nvSpPr>
          <p:cNvPr id="9" name="Google Shape;60;p12"/>
          <p:cNvSpPr txBox="1">
            <a:spLocks/>
          </p:cNvSpPr>
          <p:nvPr/>
        </p:nvSpPr>
        <p:spPr>
          <a:xfrm>
            <a:off x="2285077" y="3198329"/>
            <a:ext cx="7046589" cy="99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ja-JP" altLang="en-US" sz="20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新</a:t>
            </a:r>
            <a:r>
              <a:rPr lang="en-US" altLang="ja-JP" sz="20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NISA</a:t>
            </a:r>
            <a:r>
              <a:rPr lang="ja-JP" altLang="en-US" sz="20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を賢く</a:t>
            </a:r>
            <a:endParaRPr lang="en-US" altLang="ja-JP" sz="2000" dirty="0">
              <a:solidFill>
                <a:schemeClr val="accent4">
                  <a:lumMod val="50000"/>
                </a:schemeClr>
              </a:solidFill>
              <a:latin typeface="恋文ペン字" panose="02000609000000000000" pitchFamily="1" charset="-128"/>
              <a:ea typeface="恋文ペン字" panose="02000609000000000000" pitchFamily="1" charset="-128"/>
            </a:endParaRPr>
          </a:p>
          <a:p>
            <a:r>
              <a:rPr lang="ja-JP" altLang="en-US" sz="2000" dirty="0">
                <a:solidFill>
                  <a:schemeClr val="accent4">
                    <a:lumMod val="50000"/>
                  </a:schemeClr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活用してくださいね♪</a:t>
            </a:r>
            <a:endParaRPr lang="en-US" altLang="ja-JP" sz="2000" dirty="0">
              <a:solidFill>
                <a:schemeClr val="accent4">
                  <a:lumMod val="50000"/>
                </a:schemeClr>
              </a:solidFill>
              <a:latin typeface="恋文ペン字" panose="02000609000000000000" pitchFamily="1" charset="-128"/>
              <a:ea typeface="恋文ペン字" panose="020006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1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953490" y="1764950"/>
            <a:ext cx="5433811" cy="772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NISA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（ニーサ）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少額投資非課税制度</a:t>
            </a:r>
            <a:b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accent5">
                    <a:lumMod val="50000"/>
                  </a:schemeClr>
                </a:solidFill>
              </a:rPr>
              <a:t>Nippon Individual Savings Account</a:t>
            </a:r>
            <a:endParaRPr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523999" y="715441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NISA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ってなに？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DE1C1D-5CF9-2AF1-2B35-B3A6D4E03B5E}"/>
              </a:ext>
            </a:extLst>
          </p:cNvPr>
          <p:cNvSpPr/>
          <p:nvPr/>
        </p:nvSpPr>
        <p:spPr>
          <a:xfrm>
            <a:off x="1898072" y="2781794"/>
            <a:ext cx="6456219" cy="260452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●国が作った制度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●運用利益が非課税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種類ある　→　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R5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年から新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NISA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①一般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NISA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②積立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NISA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③ジュニア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NISA</a:t>
            </a: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●いつでも取引できる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●投資信託、株、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ETF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に投資できる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角丸四角形吹き出し 11">
            <a:extLst>
              <a:ext uri="{FF2B5EF4-FFF2-40B4-BE49-F238E27FC236}">
                <a16:creationId xmlns:a16="http://schemas.microsoft.com/office/drawing/2014/main" id="{BB7CCB9C-48D7-86E2-507E-94570108535D}"/>
              </a:ext>
            </a:extLst>
          </p:cNvPr>
          <p:cNvSpPr/>
          <p:nvPr/>
        </p:nvSpPr>
        <p:spPr>
          <a:xfrm>
            <a:off x="8492837" y="2008910"/>
            <a:ext cx="2452254" cy="1494052"/>
          </a:xfrm>
          <a:prstGeom prst="wedgeRoundRectCallout">
            <a:avLst>
              <a:gd name="adj1" fmla="val 10087"/>
              <a:gd name="adj2" fmla="val 880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2">
                    <a:lumMod val="25000"/>
                  </a:schemeClr>
                </a:solidFill>
              </a:rPr>
              <a:t>R5</a:t>
            </a:r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年から新</a:t>
            </a:r>
            <a:r>
              <a:rPr kumimoji="1" lang="en-US" altLang="ja-JP" dirty="0">
                <a:solidFill>
                  <a:schemeClr val="bg2">
                    <a:lumMod val="25000"/>
                  </a:schemeClr>
                </a:solidFill>
              </a:rPr>
              <a:t>NISA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になるよ。より使いやすくなりますよ♪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95E3387-7CB5-605D-D890-28903B89A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0" t="6565" r="7374" b="63894"/>
          <a:stretch/>
        </p:blipFill>
        <p:spPr>
          <a:xfrm>
            <a:off x="9234055" y="4151299"/>
            <a:ext cx="1023943" cy="13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953490" y="1764950"/>
            <a:ext cx="5238339" cy="58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投資信託、株、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ETF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に投資できる</a:t>
            </a:r>
            <a:endParaRPr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523999" y="715441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NISA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で投資できるものは？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DE1C1D-5CF9-2AF1-2B35-B3A6D4E03B5E}"/>
              </a:ext>
            </a:extLst>
          </p:cNvPr>
          <p:cNvSpPr/>
          <p:nvPr/>
        </p:nvSpPr>
        <p:spPr>
          <a:xfrm>
            <a:off x="1953490" y="2480391"/>
            <a:ext cx="6456219" cy="347056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en-US" altLang="ja-JP" sz="2000" dirty="0"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〈R4</a:t>
            </a:r>
            <a:r>
              <a:rPr lang="ja-JP" altLang="en-US" sz="2000" dirty="0"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年度まで</a:t>
            </a:r>
            <a:r>
              <a:rPr lang="en-US" altLang="ja-JP" sz="2000" dirty="0"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〉</a:t>
            </a: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●つみたて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NISA…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投資信託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●一般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NISA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…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投資信託、株、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ETF</a:t>
            </a:r>
            <a:b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●ジュニア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NISA…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投資信託、株、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ETF</a:t>
            </a:r>
          </a:p>
          <a:p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en-US" altLang="ja-JP" sz="2000" dirty="0"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〈R5</a:t>
            </a:r>
            <a:r>
              <a:rPr lang="ja-JP" altLang="en-US" sz="2000" dirty="0"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年度から</a:t>
            </a:r>
            <a:r>
              <a:rPr lang="en-US" altLang="ja-JP" sz="2000" dirty="0"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〉</a:t>
            </a: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●つみたて投資枠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…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投資信託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●成長投資枠　　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…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投資信託・株・</a:t>
            </a: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ETF</a:t>
            </a:r>
          </a:p>
          <a:p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</a:t>
            </a:r>
            <a:endParaRPr lang="en-US" altLang="ja-JP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77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1091278" y="775891"/>
            <a:ext cx="9563470" cy="562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株、投資信託、</a:t>
            </a:r>
            <a:r>
              <a:rPr lang="en-US" altLang="ja-JP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ETF</a:t>
            </a:r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とは？</a:t>
            </a:r>
            <a:endParaRPr lang="en-US" altLang="ja-JP" sz="3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3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3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3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44486" y="1397893"/>
            <a:ext cx="9210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kern="1200" dirty="0">
                <a:solidFill>
                  <a:schemeClr val="bg2">
                    <a:lumMod val="25000"/>
                  </a:schemeClr>
                </a:solidFill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●</a:t>
            </a:r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株</a:t>
            </a:r>
            <a:endParaRPr lang="en-US" altLang="ja-JP" sz="2000" dirty="0">
              <a:solidFill>
                <a:schemeClr val="bg2">
                  <a:lumMod val="25000"/>
                </a:schemeClr>
              </a:solidFill>
              <a:highlight>
                <a:srgbClr val="FFCCFF"/>
              </a:highligh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・会社の株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・日本株、外国株がある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44486" y="2784018"/>
            <a:ext cx="85741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kern="1200" dirty="0">
                <a:solidFill>
                  <a:schemeClr val="bg2">
                    <a:lumMod val="25000"/>
                  </a:schemeClr>
                </a:solidFill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●</a:t>
            </a:r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投資信託</a:t>
            </a:r>
            <a:endParaRPr lang="en-US" altLang="ja-JP" sz="2000" dirty="0">
              <a:solidFill>
                <a:schemeClr val="bg2">
                  <a:lumMod val="25000"/>
                </a:schemeClr>
              </a:solidFill>
              <a:highlight>
                <a:srgbClr val="FFCCFF"/>
              </a:highligh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1800" kern="1200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・個別株を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集めて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つのパッケージにしたもの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・プロが運用</a:t>
            </a:r>
            <a:endParaRPr kumimoji="1" lang="en-US" altLang="ja-JP" sz="1800" kern="1200" dirty="0">
              <a:solidFill>
                <a:schemeClr val="bg2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1800" kern="1200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・少額で買える</a:t>
            </a:r>
            <a:endParaRPr kumimoji="1" lang="en-US" altLang="ja-JP" sz="1800" kern="1200" dirty="0">
              <a:solidFill>
                <a:schemeClr val="bg2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4486" y="4170143"/>
            <a:ext cx="7338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kern="1200" dirty="0">
                <a:solidFill>
                  <a:schemeClr val="bg2">
                    <a:lumMod val="25000"/>
                  </a:schemeClr>
                </a:solidFill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●</a:t>
            </a:r>
            <a:r>
              <a:rPr kumimoji="1" lang="en-US" altLang="ja-JP" sz="2000" kern="1200" dirty="0">
                <a:solidFill>
                  <a:schemeClr val="bg2">
                    <a:lumMod val="25000"/>
                  </a:schemeClr>
                </a:solidFill>
                <a:highlight>
                  <a:srgbClr val="FFCCFF"/>
                </a:highligh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ETF</a:t>
            </a: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・株のように取引きする投資信託のようなもの</a:t>
            </a:r>
            <a:endParaRPr kumimoji="1" lang="en-US" altLang="ja-JP" sz="1800" kern="1200" dirty="0">
              <a:solidFill>
                <a:schemeClr val="bg2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株ずつ買う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7838660" y="1391066"/>
            <a:ext cx="2226366" cy="1220362"/>
          </a:xfrm>
          <a:prstGeom prst="wedgeEllipseCallout">
            <a:avLst>
              <a:gd name="adj1" fmla="val -64951"/>
              <a:gd name="adj2" fmla="val 2073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ソニー、</a:t>
            </a:r>
            <a:r>
              <a:rPr kumimoji="1" lang="en-US" altLang="ja-JP" dirty="0">
                <a:solidFill>
                  <a:schemeClr val="bg2">
                    <a:lumMod val="25000"/>
                  </a:schemeClr>
                </a:solidFill>
              </a:rPr>
              <a:t>ANA</a:t>
            </a:r>
            <a:r>
              <a:rPr kumimoji="1" lang="ja-JP" altLang="en-US" dirty="0" err="1">
                <a:solidFill>
                  <a:schemeClr val="bg2">
                    <a:lumMod val="25000"/>
                  </a:schemeClr>
                </a:solidFill>
              </a:rPr>
              <a:t>、</a:t>
            </a:r>
            <a:r>
              <a:rPr kumimoji="1" lang="en-US" altLang="ja-JP" dirty="0">
                <a:solidFill>
                  <a:schemeClr val="bg2">
                    <a:lumMod val="25000"/>
                  </a:schemeClr>
                </a:solidFill>
              </a:rPr>
              <a:t>APPLE</a:t>
            </a:r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　など。</a:t>
            </a:r>
            <a:endParaRPr kumimoji="1" lang="en-US" altLang="ja-JP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7901649" y="2844769"/>
            <a:ext cx="2226366" cy="1220362"/>
          </a:xfrm>
          <a:prstGeom prst="wedgeEllipseCallout">
            <a:avLst>
              <a:gd name="adj1" fmla="val -64951"/>
              <a:gd name="adj2" fmla="val 2073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ニッセイ日経</a:t>
            </a:r>
            <a:r>
              <a:rPr kumimoji="1" lang="en-US" altLang="ja-JP" dirty="0">
                <a:solidFill>
                  <a:schemeClr val="bg2">
                    <a:lumMod val="25000"/>
                  </a:schemeClr>
                </a:solidFill>
              </a:rPr>
              <a:t>225</a:t>
            </a:r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インデックスファンドなど</a:t>
            </a:r>
            <a:endParaRPr kumimoji="1" lang="en-US" altLang="ja-JP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7951076" y="4298472"/>
            <a:ext cx="2226366" cy="1220362"/>
          </a:xfrm>
          <a:prstGeom prst="wedgeEllipseCallout">
            <a:avLst>
              <a:gd name="adj1" fmla="val -64951"/>
              <a:gd name="adj2" fmla="val 2073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2">
                    <a:lumMod val="25000"/>
                  </a:schemeClr>
                </a:solidFill>
              </a:rPr>
              <a:t>VT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kumimoji="1" lang="en-US" altLang="ja-JP" dirty="0">
                <a:solidFill>
                  <a:schemeClr val="bg2">
                    <a:lumMod val="25000"/>
                  </a:schemeClr>
                </a:solidFill>
              </a:rPr>
              <a:t>VTI,</a:t>
            </a:r>
          </a:p>
          <a:p>
            <a:pPr algn="ctr"/>
            <a:r>
              <a:rPr lang="en-US" altLang="ja-JP" dirty="0">
                <a:solidFill>
                  <a:schemeClr val="bg2">
                    <a:lumMod val="25000"/>
                  </a:schemeClr>
                </a:solidFill>
              </a:rPr>
              <a:t>QQQ, SPXL,</a:t>
            </a:r>
          </a:p>
          <a:p>
            <a:pPr algn="ctr"/>
            <a:r>
              <a:rPr kumimoji="1" lang="en-US" altLang="ja-JP" dirty="0">
                <a:solidFill>
                  <a:schemeClr val="bg2">
                    <a:lumMod val="25000"/>
                  </a:schemeClr>
                </a:solidFill>
              </a:rPr>
              <a:t>VOO</a:t>
            </a:r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など</a:t>
            </a:r>
            <a:endParaRPr kumimoji="1" lang="en-US" altLang="ja-JP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D5ED49-E7AA-5E76-C1F7-6BAD8C157179}"/>
              </a:ext>
            </a:extLst>
          </p:cNvPr>
          <p:cNvSpPr txBox="1">
            <a:spLocks/>
          </p:cNvSpPr>
          <p:nvPr/>
        </p:nvSpPr>
        <p:spPr>
          <a:xfrm>
            <a:off x="870856" y="460215"/>
            <a:ext cx="7322458" cy="96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2024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年の新</a:t>
            </a:r>
            <a:r>
              <a: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NISA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とは？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038950-DA1E-297A-6C8D-58C8DF586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7" t="37037" r="22592" b="15151"/>
          <a:stretch/>
        </p:blipFill>
        <p:spPr>
          <a:xfrm>
            <a:off x="870856" y="1453831"/>
            <a:ext cx="9108795" cy="48332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B4444A-EE71-2AEC-4038-4A698D6E478D}"/>
              </a:ext>
            </a:extLst>
          </p:cNvPr>
          <p:cNvSpPr txBox="1"/>
          <p:nvPr/>
        </p:nvSpPr>
        <p:spPr>
          <a:xfrm>
            <a:off x="6876141" y="756028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どちらの枠も使ってよくなります！！</a:t>
            </a:r>
          </a:p>
        </p:txBody>
      </p:sp>
    </p:spTree>
    <p:extLst>
      <p:ext uri="{BB962C8B-B14F-4D97-AF65-F5344CB8AC3E}">
        <p14:creationId xmlns:p14="http://schemas.microsoft.com/office/powerpoint/2010/main" val="16408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D5ED49-E7AA-5E76-C1F7-6BAD8C157179}"/>
              </a:ext>
            </a:extLst>
          </p:cNvPr>
          <p:cNvSpPr txBox="1">
            <a:spLocks/>
          </p:cNvSpPr>
          <p:nvPr/>
        </p:nvSpPr>
        <p:spPr>
          <a:xfrm>
            <a:off x="870856" y="460215"/>
            <a:ext cx="7322458" cy="96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2024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年の新</a:t>
            </a:r>
            <a:r>
              <a: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NISA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の特徴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DD0648-E66B-5A90-E3F7-F4B2C36092F3}"/>
              </a:ext>
            </a:extLst>
          </p:cNvPr>
          <p:cNvSpPr txBox="1"/>
          <p:nvPr/>
        </p:nvSpPr>
        <p:spPr>
          <a:xfrm>
            <a:off x="1291771" y="1611085"/>
            <a:ext cx="8563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●非課税期間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がずーっと！・・・</a:t>
            </a:r>
            <a:r>
              <a:rPr lang="ja-JP" altLang="en-US" b="1" i="0" dirty="0">
                <a:solidFill>
                  <a:srgbClr val="333333"/>
                </a:solidFill>
                <a:effectLst/>
                <a:highlight>
                  <a:srgbClr val="FFCC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無期限化</a:t>
            </a:r>
            <a:endParaRPr lang="ja-JP" altLang="en-US" b="0" i="0" dirty="0">
              <a:solidFill>
                <a:srgbClr val="333333"/>
              </a:solidFill>
              <a:effectLst/>
              <a:highlight>
                <a:srgbClr val="FFCC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●それにともなって、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口座が開設されている期間もずーっと。・・・</a:t>
            </a:r>
            <a:r>
              <a:rPr lang="ja-JP" altLang="en-US" b="1" i="0" dirty="0">
                <a:solidFill>
                  <a:srgbClr val="333333"/>
                </a:solidFill>
                <a:effectLst/>
                <a:highlight>
                  <a:srgbClr val="FFCC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恒久化</a:t>
            </a:r>
            <a:endParaRPr lang="en-US" altLang="ja-JP" b="1" i="0" dirty="0">
              <a:solidFill>
                <a:srgbClr val="333333"/>
              </a:solidFill>
              <a:effectLst/>
              <a:highlight>
                <a:srgbClr val="FFCC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ja-JP" altLang="en-US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●つみたて投資枠も成長投資枠も使っていい！・・・</a:t>
            </a:r>
            <a:r>
              <a:rPr lang="ja-JP" altLang="en-US" b="1" i="0" dirty="0">
                <a:solidFill>
                  <a:srgbClr val="333333"/>
                </a:solidFill>
                <a:effectLst/>
                <a:highlight>
                  <a:srgbClr val="FFCC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併用が可能</a:t>
            </a:r>
            <a:endParaRPr lang="en-US" altLang="ja-JP" b="1" i="0" dirty="0">
              <a:solidFill>
                <a:srgbClr val="333333"/>
              </a:solidFill>
              <a:effectLst/>
              <a:highlight>
                <a:srgbClr val="FFCC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b="1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年間に投資できる金額が増えた！・・・</a:t>
            </a:r>
            <a:r>
              <a:rPr lang="ja-JP" altLang="en-US" b="1" i="0" dirty="0">
                <a:solidFill>
                  <a:srgbClr val="333333"/>
                </a:solidFill>
                <a:effectLst/>
                <a:highlight>
                  <a:srgbClr val="FFCC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投資額の増額</a:t>
            </a:r>
            <a:endParaRPr lang="en-US" altLang="ja-JP" b="1" i="0" dirty="0">
              <a:solidFill>
                <a:srgbClr val="333333"/>
              </a:solidFill>
              <a:effectLst/>
              <a:highlight>
                <a:srgbClr val="FFCC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　　：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lang="en-US" altLang="ja-JP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120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成長投資枠　　　　：年間</a:t>
            </a:r>
            <a:r>
              <a:rPr lang="en-US" altLang="ja-JP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240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・投資額上限　　　　：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lang="en-US" altLang="ja-JP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・一人の投資金額上限：</a:t>
            </a:r>
            <a:r>
              <a:rPr lang="en-US" altLang="ja-JP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1,800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成長投資枠上限　　：</a:t>
            </a:r>
            <a:r>
              <a:rPr lang="en-US" altLang="ja-JP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1,200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売って枠があいたら再度投資できる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  <a:r>
              <a:rPr lang="ja-JP" altLang="en-US" b="1" i="0" dirty="0">
                <a:solidFill>
                  <a:srgbClr val="333333"/>
                </a:solidFill>
                <a:effectLst/>
                <a:highlight>
                  <a:srgbClr val="FFCC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枠の再利用が可能</a:t>
            </a:r>
            <a:endParaRPr lang="ja-JP" altLang="en-US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0EF9CE-F793-0A07-E76E-9260A144B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61" t="33757" r="37090" b="28042"/>
          <a:stretch/>
        </p:blipFill>
        <p:spPr>
          <a:xfrm>
            <a:off x="8458199" y="1611085"/>
            <a:ext cx="2794002" cy="42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D5ED49-E7AA-5E76-C1F7-6BAD8C157179}"/>
              </a:ext>
            </a:extLst>
          </p:cNvPr>
          <p:cNvSpPr txBox="1">
            <a:spLocks/>
          </p:cNvSpPr>
          <p:nvPr/>
        </p:nvSpPr>
        <p:spPr>
          <a:xfrm>
            <a:off x="1139371" y="532786"/>
            <a:ext cx="7322458" cy="96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つみたて投資枠をどう使う？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DD0648-E66B-5A90-E3F7-F4B2C36092F3}"/>
              </a:ext>
            </a:extLst>
          </p:cNvPr>
          <p:cNvSpPr txBox="1"/>
          <p:nvPr/>
        </p:nvSpPr>
        <p:spPr>
          <a:xfrm>
            <a:off x="1901372" y="1692703"/>
            <a:ext cx="8563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●これまでの積立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とほぼ同じ</a:t>
            </a:r>
            <a:endParaRPr lang="en-US" altLang="ja-JP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●買えるのは投資信託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●金額は年間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b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●最大投資額は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1200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●枠を最大に使うなら・・・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×12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</a:t>
            </a:r>
            <a:endParaRPr lang="ja-JP" altLang="en-US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今まで通りでも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・・・　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33000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×12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0D3F76-3094-D11C-0D0C-A592D484E5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6561" r="33890" b="52276"/>
          <a:stretch/>
        </p:blipFill>
        <p:spPr>
          <a:xfrm>
            <a:off x="8568989" y="3701143"/>
            <a:ext cx="1572338" cy="1675724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EB865073-CDB1-D66B-C10C-5B107F2CCCE4}"/>
              </a:ext>
            </a:extLst>
          </p:cNvPr>
          <p:cNvSpPr/>
          <p:nvPr/>
        </p:nvSpPr>
        <p:spPr>
          <a:xfrm>
            <a:off x="1901372" y="3961722"/>
            <a:ext cx="5609771" cy="1597249"/>
          </a:xfrm>
          <a:prstGeom prst="wedgeRoundRectCallout">
            <a:avLst>
              <a:gd name="adj1" fmla="val 61703"/>
              <a:gd name="adj2" fmla="val 1560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投資できる金額は</a:t>
            </a:r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120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万円までですが、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自分が無理なくできる金額にしましょう！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年度途中から始めた場合は、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増額設定やボーナス設定があると思われます。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"/>
            <a:ext cx="12191999" cy="68580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D5ED49-E7AA-5E76-C1F7-6BAD8C157179}"/>
              </a:ext>
            </a:extLst>
          </p:cNvPr>
          <p:cNvSpPr txBox="1">
            <a:spLocks/>
          </p:cNvSpPr>
          <p:nvPr/>
        </p:nvSpPr>
        <p:spPr>
          <a:xfrm>
            <a:off x="1139371" y="532786"/>
            <a:ext cx="7322458" cy="96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成長投資枠をどう使う？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DD0648-E66B-5A90-E3F7-F4B2C36092F3}"/>
              </a:ext>
            </a:extLst>
          </p:cNvPr>
          <p:cNvSpPr txBox="1"/>
          <p:nvPr/>
        </p:nvSpPr>
        <p:spPr>
          <a:xfrm>
            <a:off x="1444172" y="1696943"/>
            <a:ext cx="8563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●これまでの一般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とほぼ同じ</a:t>
            </a:r>
            <a:endParaRPr lang="en-US" altLang="ja-JP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●買えるのは、投資信託、株、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ETF</a:t>
            </a: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●金額は年間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b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●最大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1200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万円まで何年間でも投資可能　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ただし成長投資枠との兼ね合いがある）</a:t>
            </a:r>
            <a:endParaRPr lang="en-US" altLang="ja-JP" sz="14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●買い方は自由。つみたて、一括、スポット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例：積立なら、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×12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　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つみたて投資枠のように使えます）　</a:t>
            </a:r>
            <a:endParaRPr lang="en-US" altLang="ja-JP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0D3F76-3094-D11C-0D0C-A592D484E5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0" t="4991" r="3563" b="53846"/>
          <a:stretch/>
        </p:blipFill>
        <p:spPr>
          <a:xfrm>
            <a:off x="8195775" y="3931466"/>
            <a:ext cx="1572338" cy="1675724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EB865073-CDB1-D66B-C10C-5B107F2CCCE4}"/>
              </a:ext>
            </a:extLst>
          </p:cNvPr>
          <p:cNvSpPr/>
          <p:nvPr/>
        </p:nvSpPr>
        <p:spPr>
          <a:xfrm>
            <a:off x="1734457" y="4208465"/>
            <a:ext cx="5609771" cy="1245774"/>
          </a:xfrm>
          <a:prstGeom prst="wedgeRoundRectCallout">
            <a:avLst>
              <a:gd name="adj1" fmla="val 61703"/>
              <a:gd name="adj2" fmla="val 1560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投資できる金額は</a:t>
            </a:r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240</a:t>
            </a:r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万まで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ですが、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自分が無理なく投資できる金額にしましょう！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株や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ETF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も買えるし、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買い方の自由度が高いのも魅力的♡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4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721216" y="342691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運用のモデル</a:t>
            </a:r>
            <a:endParaRPr lang="ja-JP" altLang="en-US" sz="28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1A3F65-DD64-C6C6-3E76-FFB06A5AD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3" t="16508" r="30246" b="28148"/>
          <a:stretch/>
        </p:blipFill>
        <p:spPr>
          <a:xfrm>
            <a:off x="676293" y="1153885"/>
            <a:ext cx="10839413" cy="5546585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CF738480-7ABD-7349-DEF0-101D98C3EBBB}"/>
              </a:ext>
            </a:extLst>
          </p:cNvPr>
          <p:cNvSpPr/>
          <p:nvPr/>
        </p:nvSpPr>
        <p:spPr>
          <a:xfrm>
            <a:off x="9749971" y="2489200"/>
            <a:ext cx="889001" cy="351971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AAE977-D53D-B079-B138-9867F6ACD67D}"/>
              </a:ext>
            </a:extLst>
          </p:cNvPr>
          <p:cNvSpPr txBox="1"/>
          <p:nvPr/>
        </p:nvSpPr>
        <p:spPr>
          <a:xfrm>
            <a:off x="1669142" y="1567542"/>
            <a:ext cx="164011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/>
                </a:solidFill>
              </a:rPr>
              <a:t>年間</a:t>
            </a:r>
            <a:r>
              <a:rPr kumimoji="1" lang="en-US" altLang="ja-JP" dirty="0">
                <a:solidFill>
                  <a:schemeClr val="accent5"/>
                </a:solidFill>
              </a:rPr>
              <a:t>360</a:t>
            </a:r>
            <a:r>
              <a:rPr kumimoji="1" lang="ja-JP" altLang="en-US" dirty="0">
                <a:solidFill>
                  <a:schemeClr val="accent5"/>
                </a:solidFill>
              </a:rPr>
              <a:t>万円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BB3E482-2CA8-EA00-A4A4-2E046B71D419}"/>
              </a:ext>
            </a:extLst>
          </p:cNvPr>
          <p:cNvSpPr/>
          <p:nvPr/>
        </p:nvSpPr>
        <p:spPr>
          <a:xfrm>
            <a:off x="1904999" y="2489200"/>
            <a:ext cx="889001" cy="8382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D99B49E2-669F-577F-421C-6D75EBF83568}"/>
              </a:ext>
            </a:extLst>
          </p:cNvPr>
          <p:cNvSpPr/>
          <p:nvPr/>
        </p:nvSpPr>
        <p:spPr>
          <a:xfrm>
            <a:off x="834571" y="5914570"/>
            <a:ext cx="1850572" cy="785899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441EEA-6BFE-FAE3-2CF7-DD5AA12BA8D0}"/>
              </a:ext>
            </a:extLst>
          </p:cNvPr>
          <p:cNvSpPr txBox="1"/>
          <p:nvPr/>
        </p:nvSpPr>
        <p:spPr>
          <a:xfrm>
            <a:off x="7654470" y="3099192"/>
            <a:ext cx="213178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/>
                </a:solidFill>
              </a:rPr>
              <a:t>ずーっと非課税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D535EA-7D53-D135-D848-8C09AB68437D}"/>
              </a:ext>
            </a:extLst>
          </p:cNvPr>
          <p:cNvSpPr txBox="1"/>
          <p:nvPr/>
        </p:nvSpPr>
        <p:spPr>
          <a:xfrm>
            <a:off x="2794000" y="6122853"/>
            <a:ext cx="222068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5"/>
                </a:solidFill>
              </a:rPr>
              <a:t>NISA</a:t>
            </a:r>
            <a:r>
              <a:rPr kumimoji="1" lang="ja-JP" altLang="en-US" dirty="0">
                <a:solidFill>
                  <a:schemeClr val="accent5"/>
                </a:solidFill>
              </a:rPr>
              <a:t>はずーっと続く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344351-87F5-2B29-5453-557AE4EBDEC4}"/>
              </a:ext>
            </a:extLst>
          </p:cNvPr>
          <p:cNvSpPr txBox="1"/>
          <p:nvPr/>
        </p:nvSpPr>
        <p:spPr>
          <a:xfrm>
            <a:off x="5397500" y="6031526"/>
            <a:ext cx="5241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6699"/>
                </a:solidFill>
              </a:rPr>
              <a:t>※</a:t>
            </a:r>
            <a:r>
              <a:rPr kumimoji="1" lang="ja-JP" altLang="en-US" dirty="0">
                <a:solidFill>
                  <a:srgbClr val="FF6699"/>
                </a:solidFill>
              </a:rPr>
              <a:t>一人が</a:t>
            </a:r>
            <a:r>
              <a:rPr kumimoji="1" lang="en-US" altLang="ja-JP" dirty="0">
                <a:solidFill>
                  <a:srgbClr val="FF6699"/>
                </a:solidFill>
              </a:rPr>
              <a:t>NISA</a:t>
            </a:r>
            <a:r>
              <a:rPr kumimoji="1" lang="ja-JP" altLang="en-US" dirty="0">
                <a:solidFill>
                  <a:srgbClr val="FF6699"/>
                </a:solidFill>
              </a:rPr>
              <a:t>で投資できる金額は</a:t>
            </a:r>
            <a:r>
              <a:rPr kumimoji="1" lang="en-US" altLang="ja-JP" dirty="0">
                <a:solidFill>
                  <a:srgbClr val="FF6699"/>
                </a:solidFill>
              </a:rPr>
              <a:t>1800</a:t>
            </a:r>
            <a:r>
              <a:rPr lang="ja-JP" altLang="en-US" dirty="0">
                <a:solidFill>
                  <a:srgbClr val="FF6699"/>
                </a:solidFill>
              </a:rPr>
              <a:t>万円まで</a:t>
            </a:r>
            <a:endParaRPr lang="en-US" altLang="ja-JP" dirty="0">
              <a:solidFill>
                <a:srgbClr val="FF6699"/>
              </a:solidFill>
            </a:endParaRPr>
          </a:p>
          <a:p>
            <a:r>
              <a:rPr kumimoji="1" lang="ja-JP" altLang="en-US" dirty="0">
                <a:solidFill>
                  <a:srgbClr val="FF6699"/>
                </a:solidFill>
              </a:rPr>
              <a:t>　　</a:t>
            </a:r>
            <a:r>
              <a:rPr kumimoji="1" lang="en-US" altLang="ja-JP" dirty="0">
                <a:solidFill>
                  <a:srgbClr val="FF6699"/>
                </a:solidFill>
              </a:rPr>
              <a:t>360</a:t>
            </a:r>
            <a:r>
              <a:rPr kumimoji="1" lang="ja-JP" altLang="en-US" dirty="0">
                <a:solidFill>
                  <a:srgbClr val="FF6699"/>
                </a:solidFill>
              </a:rPr>
              <a:t>万円</a:t>
            </a:r>
            <a:r>
              <a:rPr kumimoji="1" lang="en-US" altLang="ja-JP" dirty="0">
                <a:solidFill>
                  <a:srgbClr val="FF6699"/>
                </a:solidFill>
              </a:rPr>
              <a:t>×5</a:t>
            </a:r>
            <a:r>
              <a:rPr kumimoji="1" lang="ja-JP" altLang="en-US" dirty="0">
                <a:solidFill>
                  <a:srgbClr val="FF6699"/>
                </a:solidFill>
              </a:rPr>
              <a:t>年間＝</a:t>
            </a:r>
            <a:r>
              <a:rPr kumimoji="1" lang="en-US" altLang="ja-JP" dirty="0">
                <a:solidFill>
                  <a:srgbClr val="FF6699"/>
                </a:solidFill>
              </a:rPr>
              <a:t>1800</a:t>
            </a:r>
            <a:r>
              <a:rPr kumimoji="1" lang="ja-JP" altLang="en-US" dirty="0">
                <a:solidFill>
                  <a:srgbClr val="FF6699"/>
                </a:solidFill>
              </a:rPr>
              <a:t>万円</a:t>
            </a:r>
          </a:p>
        </p:txBody>
      </p:sp>
    </p:spTree>
    <p:extLst>
      <p:ext uri="{BB962C8B-B14F-4D97-AF65-F5344CB8AC3E}">
        <p14:creationId xmlns:p14="http://schemas.microsoft.com/office/powerpoint/2010/main" val="322678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11582</TotalTime>
  <Words>1726</Words>
  <Application>Microsoft Office PowerPoint</Application>
  <PresentationFormat>ワイド画面</PresentationFormat>
  <Paragraphs>220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0" baseType="lpstr">
      <vt:lpstr>AR P丸ゴシック体M</vt:lpstr>
      <vt:lpstr>BIZ UDPゴシック</vt:lpstr>
      <vt:lpstr>BIZ UDP明朝 Medium</vt:lpstr>
      <vt:lpstr>UD デジタル 教科書体 NK-R</vt:lpstr>
      <vt:lpstr>メイリオ</vt:lpstr>
      <vt:lpstr>恋文ペン字</vt:lpstr>
      <vt:lpstr>Amatic SC</vt:lpstr>
      <vt:lpstr>Arial</vt:lpstr>
      <vt:lpstr>Calibri</vt:lpstr>
      <vt:lpstr>Calibri Light</vt:lpstr>
      <vt:lpstr>Office テーマ</vt:lpstr>
      <vt:lpstr>　　　　　　  　第３回② 『新・資産運用キホンのキ』 　～令和5年からの新NISA・徹底解説～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第１回 『新・資産運用キホンのキ』 　　～あなたがするべき運用とは～</dc:title>
  <dc:creator>Microsoft アカウント</dc:creator>
  <cp:lastModifiedBy>有希 生田</cp:lastModifiedBy>
  <cp:revision>104</cp:revision>
  <dcterms:created xsi:type="dcterms:W3CDTF">2022-01-09T11:19:16Z</dcterms:created>
  <dcterms:modified xsi:type="dcterms:W3CDTF">2023-09-12T09:45:05Z</dcterms:modified>
</cp:coreProperties>
</file>